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  <p:sldMasterId id="2147483703" r:id="rId6"/>
    <p:sldMasterId id="214748370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</p:sldIdLst>
  <p:sldSz cy="5143500" cx="9144000"/>
  <p:notesSz cx="6858000" cy="9144000"/>
  <p:embeddedFontLst>
    <p:embeddedFont>
      <p:font typeface="DM Sans Medium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DM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font" Target="fonts/DMSans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DMSans-bold.fntdata"/><Relationship Id="rId61" Type="http://schemas.openxmlformats.org/officeDocument/2006/relationships/font" Target="fonts/DMSans-regular.fntdata"/><Relationship Id="rId20" Type="http://schemas.openxmlformats.org/officeDocument/2006/relationships/slide" Target="slides/slide12.xml"/><Relationship Id="rId64" Type="http://schemas.openxmlformats.org/officeDocument/2006/relationships/font" Target="fonts/DMSans-boldItalic.fntdata"/><Relationship Id="rId63" Type="http://schemas.openxmlformats.org/officeDocument/2006/relationships/font" Target="fonts/DMSans-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DMSansMedium-italic.fntdata"/><Relationship Id="rId50" Type="http://schemas.openxmlformats.org/officeDocument/2006/relationships/font" Target="fonts/DMSansMedium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DMSansMedium-boldItalic.fntdata"/><Relationship Id="rId11" Type="http://schemas.openxmlformats.org/officeDocument/2006/relationships/slide" Target="slides/slide3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2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5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4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7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6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52991cd4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52991cd4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(Sólo la primera clase - onboarding)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52991cd4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52991cd4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5cdd410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d5cdd410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extenso para consigna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5cdd4105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2d5cdd4105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52991cd4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e52991cd4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7bd3e8231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7bd3e8231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5cdd410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5cdd410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5cdd4105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5cdd4105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5cdd4105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5cdd4105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5cdd4105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d5cdd4105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Relationship Id="rId3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Relationship Id="rId3" Type="http://schemas.openxmlformats.org/officeDocument/2006/relationships/image" Target="../media/image1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 1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4" name="Google Shape;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0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9" name="Google Shape;119;p40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6" name="Google Shape;136;p47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9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5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 1">
  <p:cSld name="SECTION_HEADER_1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7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8" name="Google Shape;28;p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rive.google.com/file/d/1Xt8RLUmOsDX5Yzn9_amW2fkxNE4SHTiB/view?usp=drive_link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cs.google.com/presentation/d/1cdaqfhedONLTh_4AQ8Sj9ST_28zTpmseNEeRfh7Lx0c/edit?usp=drive_link" TargetMode="External"/><Relationship Id="rId4" Type="http://schemas.openxmlformats.org/officeDocument/2006/relationships/hyperlink" Target="https://docs.google.com/presentation/d/1cdaqfhedONLTh_4AQ8Sj9ST_28zTpmseNEeRfh7Lx0c/edit?usp=drive_link" TargetMode="External"/><Relationship Id="rId5" Type="http://schemas.openxmlformats.org/officeDocument/2006/relationships/hyperlink" Target="https://docs.google.com/presentation/d/1cdaqfhedONLTh_4AQ8Sj9ST_28zTpmseNEeRfh7Lx0c/edit?usp=drive_link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rive.google.com/file/d/11Qd_2a9YfHq7Yt4IGLXwWRs6OFpSu-6o/view" TargetMode="External"/><Relationship Id="rId4" Type="http://schemas.openxmlformats.org/officeDocument/2006/relationships/hyperlink" Target="http://hectorip.github.io/Eloquent-JavaScript-ES-online/chapters/04_data.html" TargetMode="External"/><Relationship Id="rId5" Type="http://schemas.openxmlformats.org/officeDocument/2006/relationships/hyperlink" Target="http://hectorip.github.io/Eloquent-JavaScript-ES-online/chapters/07_elife.html" TargetMode="External"/><Relationship Id="rId6" Type="http://schemas.openxmlformats.org/officeDocument/2006/relationships/hyperlink" Target="https://developer.mozilla.org/es/docs/Web/JavaScript/Referencia/Objetos_globales/Array" TargetMode="External"/><Relationship Id="rId7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view.genial.ly/64c01169aff5170018d22f1e/presentation-manual-de-practica-javascript" TargetMode="External"/><Relationship Id="rId4" Type="http://schemas.openxmlformats.org/officeDocument/2006/relationships/hyperlink" Target="https://view.genial.ly/64c01169aff5170018d22f1e/presentation-manual-de-practica-javascript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¡Les damos la bienvenida!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" name="Google Shape;164;p58"/>
          <p:cNvSpPr txBox="1"/>
          <p:nvPr/>
        </p:nvSpPr>
        <p:spPr>
          <a:xfrm>
            <a:off x="3315900" y="3421350"/>
            <a:ext cx="251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¿Comenzamos?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Man Dancing on Apple iOS 12.2" id="165" name="Google Shape;16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3900" y="808750"/>
            <a:ext cx="876200" cy="8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7"/>
          <p:cNvSpPr txBox="1"/>
          <p:nvPr/>
        </p:nvSpPr>
        <p:spPr>
          <a:xfrm>
            <a:off x="4669700" y="1336850"/>
            <a:ext cx="4410000" cy="3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Un Array es un tipo de dato que sirve para almacenar valores en forma de lista.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Puede ser una colección de números, strings, booleanos, objetos o hasta una lista de listas. 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Los valores del array pueden ser distintos y es posible agregar o quitar elementos en todo momento.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Los elementos del array tienen un índice, que va desde el 0 (el primer elemento del array) hasta el último elemento.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67"/>
          <p:cNvSpPr txBox="1"/>
          <p:nvPr/>
        </p:nvSpPr>
        <p:spPr>
          <a:xfrm>
            <a:off x="4345700" y="399575"/>
            <a:ext cx="4734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un array?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0" name="Google Shape;27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0995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/>
          <p:nvPr/>
        </p:nvSpPr>
        <p:spPr>
          <a:xfrm>
            <a:off x="1059300" y="55868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Declaración del array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68"/>
          <p:cNvSpPr txBox="1"/>
          <p:nvPr/>
        </p:nvSpPr>
        <p:spPr>
          <a:xfrm>
            <a:off x="150" y="1547775"/>
            <a:ext cx="9144000" cy="359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Declaraciòn de array vacío</a:t>
            </a:r>
            <a:endParaRPr b="0" i="0" sz="11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5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arrayA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5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b="0" i="0" sz="15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Declaracion de array con nùmeros</a:t>
            </a:r>
            <a:endParaRPr b="0" i="0" sz="11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5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arrayB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5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0" i="0" sz="15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Declaracion de array con strings</a:t>
            </a:r>
            <a:endParaRPr b="0" i="0" sz="11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5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arrayC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5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5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5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C1</a:t>
            </a:r>
            <a:r>
              <a:rPr b="0" i="0" lang="es" sz="15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5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5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C2</a:t>
            </a:r>
            <a:r>
              <a:rPr b="0" i="0" lang="es" sz="15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5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5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C3</a:t>
            </a:r>
            <a:r>
              <a:rPr b="0" i="0" lang="es" sz="15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0" i="0" sz="15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Declaracion de array con booleanos</a:t>
            </a:r>
            <a:endParaRPr b="0" i="0" sz="11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5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arrayD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5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0" i="0" sz="15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Declaracion de array mixto</a:t>
            </a:r>
            <a:endParaRPr b="0" i="0" sz="11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5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arrayE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5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5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5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5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C4</a:t>
            </a:r>
            <a:r>
              <a:rPr b="0" i="0" lang="es" sz="15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5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9"/>
          <p:cNvSpPr txBox="1"/>
          <p:nvPr/>
        </p:nvSpPr>
        <p:spPr>
          <a:xfrm>
            <a:off x="989450" y="46833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Acceso al array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2" name="Google Shape;282;p69"/>
          <p:cNvSpPr txBox="1"/>
          <p:nvPr/>
        </p:nvSpPr>
        <p:spPr>
          <a:xfrm>
            <a:off x="959875" y="1216925"/>
            <a:ext cx="7224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Los elementos dentro de un array tienen un índice que determina su posición.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Así, es posible acceder a los elementos dentro de un array a través de su posición: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" name="Google Shape;283;p69"/>
          <p:cNvSpPr txBox="1"/>
          <p:nvPr/>
        </p:nvSpPr>
        <p:spPr>
          <a:xfrm>
            <a:off x="0" y="2121700"/>
            <a:ext cx="9144000" cy="313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b="0" i="0" lang="es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1; 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b="0" i="0" lang="es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4; 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5;</a:t>
            </a:r>
            <a:endParaRPr b="0" i="0" sz="1200" u="none" cap="none" strike="noStrike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4" name="Google Shape;28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0"/>
          <p:cNvSpPr txBox="1"/>
          <p:nvPr/>
        </p:nvSpPr>
        <p:spPr>
          <a:xfrm>
            <a:off x="1115575" y="55400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Recorrido del array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" name="Google Shape;290;p70"/>
          <p:cNvSpPr txBox="1"/>
          <p:nvPr/>
        </p:nvSpPr>
        <p:spPr>
          <a:xfrm>
            <a:off x="1036350" y="1296100"/>
            <a:ext cx="7071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Decimos que estamos recorriendo un Array cuando empleamos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bucle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acceder a cada elemento por separado.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Array en JavaScript son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objetos iterables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permite usar distintas estructuras para iterar sobre ellos.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70"/>
          <p:cNvSpPr txBox="1"/>
          <p:nvPr/>
        </p:nvSpPr>
        <p:spPr>
          <a:xfrm>
            <a:off x="-125" y="2467675"/>
            <a:ext cx="9144000" cy="267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index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index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index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60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[index]);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200" u="none" cap="none" strike="noStrike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2" name="Google Shape;29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1"/>
          <p:cNvSpPr txBox="1"/>
          <p:nvPr/>
        </p:nvSpPr>
        <p:spPr>
          <a:xfrm>
            <a:off x="1461300" y="1953000"/>
            <a:ext cx="62214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Array: 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 y propiedades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72"/>
          <p:cNvGrpSpPr/>
          <p:nvPr/>
        </p:nvGrpSpPr>
        <p:grpSpPr>
          <a:xfrm>
            <a:off x="-50" y="1691200"/>
            <a:ext cx="9144100" cy="3452100"/>
            <a:chOff x="0" y="1691300"/>
            <a:chExt cx="9144100" cy="3452100"/>
          </a:xfrm>
        </p:grpSpPr>
        <p:sp>
          <p:nvSpPr>
            <p:cNvPr id="303" name="Google Shape;303;p72"/>
            <p:cNvSpPr txBox="1"/>
            <p:nvPr/>
          </p:nvSpPr>
          <p:spPr>
            <a:xfrm>
              <a:off x="0" y="1691300"/>
              <a:ext cx="9144000" cy="1127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180000" lIns="180000" spcFirstLastPara="1" rIns="180000" wrap="square" tIns="180000">
              <a:noAutofit/>
            </a:bodyPr>
            <a:lstStyle/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FF79C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miArray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0" i="0" lang="es" sz="1600" u="none" cap="none" strike="noStrike">
                  <a:solidFill>
                    <a:srgbClr val="FF79C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</a:t>
              </a:r>
              <a:r>
                <a:rPr b="0" i="0" lang="es" sz="1600" u="none" cap="none" strike="noStrike">
                  <a:solidFill>
                    <a:srgbClr val="E9F28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</a:t>
              </a:r>
              <a:r>
                <a:rPr b="0" i="0" lang="es" sz="1600" u="none" cap="none" strike="noStrike">
                  <a:solidFill>
                    <a:srgbClr val="F1FA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marca</a:t>
              </a:r>
              <a:r>
                <a:rPr b="0" i="0" lang="es" sz="1600" u="none" cap="none" strike="noStrike">
                  <a:solidFill>
                    <a:srgbClr val="E9F28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,</a:t>
              </a:r>
              <a:r>
                <a:rPr b="0" i="0" lang="es" sz="1600" u="none" cap="none" strike="noStrike">
                  <a:solidFill>
                    <a:srgbClr val="E9F28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</a:t>
              </a:r>
              <a:r>
                <a:rPr b="0" i="0" lang="es" sz="1600" u="none" cap="none" strike="noStrike">
                  <a:solidFill>
                    <a:srgbClr val="F1FA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palabra</a:t>
              </a:r>
              <a:r>
                <a:rPr b="0" i="0" lang="es" sz="1600" u="none" cap="none" strike="noStrike">
                  <a:solidFill>
                    <a:srgbClr val="E9F28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];</a:t>
              </a:r>
              <a:endParaRPr b="0" i="0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b="0" i="0" lang="es" sz="1600" u="none" cap="none" strike="noStrike">
                  <a:solidFill>
                    <a:srgbClr val="50FA7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log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 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miArray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.length ); </a:t>
              </a:r>
              <a:r>
                <a:rPr b="0" i="0" lang="es" sz="1600" u="none" cap="none" strike="noStrike">
                  <a:solidFill>
                    <a:srgbClr val="6272A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//imprime 3</a:t>
              </a:r>
              <a:endParaRPr b="0" i="0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4DD0E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04" name="Google Shape;304;p72"/>
            <p:cNvSpPr txBox="1"/>
            <p:nvPr/>
          </p:nvSpPr>
          <p:spPr>
            <a:xfrm>
              <a:off x="100" y="2770700"/>
              <a:ext cx="9144000" cy="237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180000" lIns="180000" spcFirstLastPara="1" rIns="180000" wrap="square" tIns="180000">
              <a:noAutofit/>
            </a:bodyPr>
            <a:lstStyle/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FF79C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numeros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0" i="0" lang="es" sz="1600" u="none" cap="none" strike="noStrike">
                  <a:solidFill>
                    <a:srgbClr val="FF79C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5, 6, 7, 8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b="0" i="0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FF79C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b="0" i="0" lang="es" sz="1600" u="none" cap="none" strike="noStrike">
                  <a:solidFill>
                    <a:srgbClr val="FF79C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let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i</a:t>
              </a:r>
              <a:r>
                <a:rPr b="0" i="0" lang="es" sz="1600" u="none" cap="none" strike="noStrike">
                  <a:solidFill>
                    <a:srgbClr val="FF79C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i </a:t>
              </a:r>
              <a:r>
                <a:rPr b="0" i="0" lang="es" sz="1600" u="none" cap="none" strike="noStrike">
                  <a:solidFill>
                    <a:srgbClr val="FF79C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numeros.</a:t>
              </a:r>
              <a:r>
                <a:rPr b="0" i="0" lang="es" sz="1600" u="none" cap="none" strike="noStrike">
                  <a:solidFill>
                    <a:srgbClr val="50FA7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length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i</a:t>
              </a:r>
              <a:r>
                <a:rPr b="0" i="0" lang="es" sz="1600" u="none" cap="none" strike="noStrike">
                  <a:solidFill>
                    <a:srgbClr val="FF79C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++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 {</a:t>
              </a:r>
              <a:endParaRPr b="0" i="0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0" i="0" lang="es" sz="1600" u="none" cap="none" strike="noStrike">
                  <a:solidFill>
                    <a:srgbClr val="8BE9FD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alert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b="0" i="0" lang="es" sz="1600" u="none" cap="none" strike="noStrike">
                  <a:solidFill>
                    <a:srgbClr val="BD93F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numeros</a:t>
              </a: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[i]);</a:t>
              </a:r>
              <a:endParaRPr b="0" i="0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F8F8F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b="1" i="0" sz="15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305" name="Google Shape;305;p72"/>
          <p:cNvSpPr txBox="1"/>
          <p:nvPr/>
        </p:nvSpPr>
        <p:spPr>
          <a:xfrm>
            <a:off x="931325" y="10494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Length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" name="Google Shape;306;p72"/>
          <p:cNvSpPr txBox="1"/>
          <p:nvPr/>
        </p:nvSpPr>
        <p:spPr>
          <a:xfrm>
            <a:off x="931325" y="924750"/>
            <a:ext cx="66366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Al igual que en un String, la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propiedad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length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nos sirve para obtener la longitud de un Array, es decir, para identificar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cuántos elementos tiene.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3"/>
          <p:cNvSpPr txBox="1"/>
          <p:nvPr/>
        </p:nvSpPr>
        <p:spPr>
          <a:xfrm>
            <a:off x="0" y="2230000"/>
            <a:ext cx="9144000" cy="291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palabra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otro elemento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.length)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4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//["marca", 3, "palabra", “otro elemento”]</a:t>
            </a:r>
            <a:endParaRPr b="0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2" name="Google Shape;312;p73"/>
          <p:cNvSpPr txBox="1"/>
          <p:nvPr/>
        </p:nvSpPr>
        <p:spPr>
          <a:xfrm>
            <a:off x="1004825" y="46827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Agregar elementos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" name="Google Shape;313;p73"/>
          <p:cNvSpPr txBox="1"/>
          <p:nvPr/>
        </p:nvSpPr>
        <p:spPr>
          <a:xfrm>
            <a:off x="983400" y="1240675"/>
            <a:ext cx="67425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sumar un elemento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un Array ya existente, se utiliza el </a:t>
            </a:r>
            <a:r>
              <a:rPr b="1" i="0" lang="es" sz="13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push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pasando como parámetro el valor (o variable) a agregar.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4"/>
          <p:cNvSpPr txBox="1"/>
          <p:nvPr/>
        </p:nvSpPr>
        <p:spPr>
          <a:xfrm>
            <a:off x="0" y="2106850"/>
            <a:ext cx="9144000" cy="30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7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7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marca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palabra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7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unshift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otro elemento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7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miArray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7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7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//[“otro elemento”, "marca", 3, "palabra"]</a:t>
            </a:r>
            <a:endParaRPr b="0" i="0" sz="21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74"/>
          <p:cNvSpPr txBox="1"/>
          <p:nvPr/>
        </p:nvSpPr>
        <p:spPr>
          <a:xfrm>
            <a:off x="983400" y="1585301"/>
            <a:ext cx="76533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 el método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unshift()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forma similar: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74"/>
          <p:cNvSpPr txBox="1"/>
          <p:nvPr/>
        </p:nvSpPr>
        <p:spPr>
          <a:xfrm>
            <a:off x="983400" y="27539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Agregar elementos al inicio del array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5"/>
          <p:cNvSpPr txBox="1"/>
          <p:nvPr/>
        </p:nvSpPr>
        <p:spPr>
          <a:xfrm>
            <a:off x="0" y="1744875"/>
            <a:ext cx="9144300" cy="3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7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 </a:t>
            </a:r>
            <a:r>
              <a:rPr b="0" i="0" lang="es" sz="17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Luis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“Juan”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7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7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s" sz="17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["Luis", "Ana", "Julia"]</a:t>
            </a:r>
            <a:endParaRPr b="0" i="0" sz="17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shift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7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s" sz="17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["Ana", "Julia"]</a:t>
            </a:r>
            <a:endParaRPr b="0" i="0" sz="22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75"/>
          <p:cNvSpPr txBox="1"/>
          <p:nvPr/>
        </p:nvSpPr>
        <p:spPr>
          <a:xfrm>
            <a:off x="947000" y="11467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Pop y Shift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75"/>
          <p:cNvSpPr txBox="1"/>
          <p:nvPr/>
        </p:nvSpPr>
        <p:spPr>
          <a:xfrm>
            <a:off x="1002500" y="997325"/>
            <a:ext cx="62547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Mediante el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método pop()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quitamos el último elemento del array.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 Utilizando Shift()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quitamos el primer elemento del array.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6"/>
          <p:cNvSpPr txBox="1"/>
          <p:nvPr/>
        </p:nvSpPr>
        <p:spPr>
          <a:xfrm>
            <a:off x="0" y="2161500"/>
            <a:ext cx="9144000" cy="298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Luis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b="0" i="0" lang="es" sz="14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Julia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", “Juan”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nombres.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join(</a:t>
            </a:r>
            <a:r>
              <a:rPr b="0" i="0" lang="es" sz="1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“, ”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Luis, Ana, Julia</a:t>
            </a:r>
            <a:endParaRPr b="0" i="0" sz="14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nombres.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join(</a:t>
            </a:r>
            <a:r>
              <a:rPr b="0" i="0" lang="es" sz="1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“*”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Luis*Ana*Julia</a:t>
            </a:r>
            <a:endParaRPr b="0" i="0" sz="1400" u="none" cap="none" strike="noStrike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76"/>
          <p:cNvSpPr txBox="1"/>
          <p:nvPr/>
        </p:nvSpPr>
        <p:spPr>
          <a:xfrm>
            <a:off x="991750" y="46827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Join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76"/>
          <p:cNvSpPr txBox="1"/>
          <p:nvPr/>
        </p:nvSpPr>
        <p:spPr>
          <a:xfrm>
            <a:off x="991750" y="1233000"/>
            <a:ext cx="62547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Mediante el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método join()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 podemos generar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 un </a:t>
            </a:r>
            <a:r>
              <a:rPr b="0" i="1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string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 con todos los elementos del array, separados por el valor que pasamos por parámetro: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9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9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59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59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7"/>
          <p:cNvSpPr txBox="1"/>
          <p:nvPr/>
        </p:nvSpPr>
        <p:spPr>
          <a:xfrm>
            <a:off x="1109750" y="37279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Indexof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77"/>
          <p:cNvSpPr txBox="1"/>
          <p:nvPr/>
        </p:nvSpPr>
        <p:spPr>
          <a:xfrm>
            <a:off x="1113900" y="1179175"/>
            <a:ext cx="69162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indexOf() nos permite obtener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el índice de un elemento en un array.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Recibe por parámetro el elemento que queremos buscar en el array y, en caso de existir, nos retorna su índice. Si el elemento no existe nos retornará como valor: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-1</a:t>
            </a:r>
            <a:endParaRPr b="1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1" name="Google Shape;34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7"/>
          <p:cNvSpPr txBox="1"/>
          <p:nvPr/>
        </p:nvSpPr>
        <p:spPr>
          <a:xfrm>
            <a:off x="50" y="2518300"/>
            <a:ext cx="9144000" cy="262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nombres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0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nombres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3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nombres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indexOf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Julieta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-1</a:t>
            </a:r>
            <a:endParaRPr b="0" i="0" sz="20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8"/>
          <p:cNvSpPr txBox="1"/>
          <p:nvPr/>
        </p:nvSpPr>
        <p:spPr>
          <a:xfrm>
            <a:off x="150" y="2523550"/>
            <a:ext cx="9144000" cy="261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nombres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true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nombres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true</a:t>
            </a:r>
            <a:endParaRPr b="0" i="0" sz="16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nombres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6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Julieta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b="0" i="0" lang="es" sz="16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false</a:t>
            </a:r>
            <a:endParaRPr b="0" i="0" sz="20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8" name="Google Shape;348;p78"/>
          <p:cNvSpPr txBox="1"/>
          <p:nvPr/>
        </p:nvSpPr>
        <p:spPr>
          <a:xfrm>
            <a:off x="1050325" y="54329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Includes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78"/>
          <p:cNvSpPr txBox="1"/>
          <p:nvPr/>
        </p:nvSpPr>
        <p:spPr>
          <a:xfrm>
            <a:off x="1334100" y="1247675"/>
            <a:ext cx="64758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includes() me permite saber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si el elemento que recibe por parámetro, existe o no dentro de un array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retornando un valor booleano en caso afirmativo o negativo. </a:t>
            </a:r>
            <a:b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 presente que la búsqueda a realizar debe ser exacta, y no parcial.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9"/>
          <p:cNvSpPr txBox="1"/>
          <p:nvPr/>
        </p:nvSpPr>
        <p:spPr>
          <a:xfrm>
            <a:off x="522150" y="2158050"/>
            <a:ext cx="8622000" cy="298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7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7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sort()</a:t>
            </a:r>
            <a:endParaRPr b="0" i="0" sz="17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7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endParaRPr b="0" i="0" sz="17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['Ana', 'Miguel', 'Pedro', 'Rita', 'Vanesa']</a:t>
            </a:r>
            <a:endParaRPr b="0" i="0" sz="21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" name="Google Shape;355;p79"/>
          <p:cNvSpPr txBox="1"/>
          <p:nvPr/>
        </p:nvSpPr>
        <p:spPr>
          <a:xfrm>
            <a:off x="1050325" y="41569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Sort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79"/>
          <p:cNvSpPr txBox="1"/>
          <p:nvPr/>
        </p:nvSpPr>
        <p:spPr>
          <a:xfrm>
            <a:off x="965300" y="1177725"/>
            <a:ext cx="714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sort()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ordena un array de forma ascendente.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Cuando trabajamos con un array de elementos, podemos invocarlo de forma directa para que ordene el contenido.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0"/>
          <p:cNvSpPr txBox="1"/>
          <p:nvPr/>
        </p:nvSpPr>
        <p:spPr>
          <a:xfrm>
            <a:off x="150" y="2158050"/>
            <a:ext cx="9144000" cy="298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7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7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reverse()</a:t>
            </a:r>
            <a:endParaRPr b="0" i="0" sz="17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7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endParaRPr b="0" i="0" sz="17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['Vanesa', 'Ana', 'Miguel', 'Pedro', 'Rita']</a:t>
            </a:r>
            <a:endParaRPr b="0" i="0" sz="21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80"/>
          <p:cNvSpPr txBox="1"/>
          <p:nvPr/>
        </p:nvSpPr>
        <p:spPr>
          <a:xfrm>
            <a:off x="1050325" y="41569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Reverse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80"/>
          <p:cNvSpPr txBox="1"/>
          <p:nvPr/>
        </p:nvSpPr>
        <p:spPr>
          <a:xfrm>
            <a:off x="965300" y="1177725"/>
            <a:ext cx="714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su nombre lo indica, el método reverse()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invierte el orden de los elementos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 un array.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1"/>
          <p:cNvSpPr txBox="1"/>
          <p:nvPr/>
        </p:nvSpPr>
        <p:spPr>
          <a:xfrm>
            <a:off x="150" y="2158050"/>
            <a:ext cx="9144000" cy="302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7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Rita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Pedro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Miguel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Vanesa</a:t>
            </a:r>
            <a:r>
              <a:rPr b="0" i="0" lang="es" sz="17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7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sort()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reverse()</a:t>
            </a:r>
            <a:endParaRPr b="0" i="0" sz="17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i="0" lang="es" sz="17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7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7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nombres</a:t>
            </a:r>
            <a:r>
              <a:rPr b="0" i="0" lang="es" sz="17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endParaRPr b="0" i="0" sz="17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⇒ ['Vanesa', 'Rita', 'Pedro', 'Miguel', 'Ana']</a:t>
            </a:r>
            <a:endParaRPr b="0" i="0" sz="21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9" name="Google Shape;369;p81"/>
          <p:cNvSpPr txBox="1"/>
          <p:nvPr/>
        </p:nvSpPr>
        <p:spPr>
          <a:xfrm>
            <a:off x="1050325" y="41569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Sort y Reverse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81"/>
          <p:cNvSpPr txBox="1"/>
          <p:nvPr/>
        </p:nvSpPr>
        <p:spPr>
          <a:xfrm>
            <a:off x="965300" y="1177725"/>
            <a:ext cx="7146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deseamos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ordenar de forma descendente los elementos de un array,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podemos concatenar el método sort seguido de reverse, para aplicar este tipo de ordenamiento.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2"/>
          <p:cNvSpPr txBox="1"/>
          <p:nvPr/>
        </p:nvSpPr>
        <p:spPr>
          <a:xfrm>
            <a:off x="346425" y="818875"/>
            <a:ext cx="5259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Sort y Reverse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6" name="Google Shape;376;p82"/>
          <p:cNvPicPr preferRelativeResize="0"/>
          <p:nvPr/>
        </p:nvPicPr>
        <p:blipFill rotWithShape="1">
          <a:blip r:embed="rId3">
            <a:alphaModFix/>
          </a:blip>
          <a:srcRect b="0" l="32735" r="30252" t="0"/>
          <a:stretch/>
        </p:blipFill>
        <p:spPr>
          <a:xfrm>
            <a:off x="5824425" y="0"/>
            <a:ext cx="33925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82"/>
          <p:cNvSpPr txBox="1"/>
          <p:nvPr/>
        </p:nvSpPr>
        <p:spPr>
          <a:xfrm>
            <a:off x="1327050" y="1886100"/>
            <a:ext cx="3606300" cy="1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Cuidado porque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los métodos sort y reverse alteran el orden original del array.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que ejecutas uno u otro, el array queda modificado mientras dure el ciclo de vida de la aplicación.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8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Literales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4"/>
          <p:cNvSpPr txBox="1"/>
          <p:nvPr/>
        </p:nvSpPr>
        <p:spPr>
          <a:xfrm>
            <a:off x="475500" y="971050"/>
            <a:ext cx="484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Recuperamos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Literales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8" name="Google Shape;38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84"/>
          <p:cNvSpPr txBox="1"/>
          <p:nvPr/>
        </p:nvSpPr>
        <p:spPr>
          <a:xfrm>
            <a:off x="475500" y="2515575"/>
            <a:ext cx="5088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objetos literales son un tipo de dato que almacena varias claves y valores en un formato textual.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0" name="Google Shape;39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3600" y="0"/>
            <a:ext cx="34704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84"/>
          <p:cNvSpPr txBox="1"/>
          <p:nvPr/>
        </p:nvSpPr>
        <p:spPr>
          <a:xfrm>
            <a:off x="516300" y="3367900"/>
            <a:ext cx="4573500" cy="1223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[{ </a:t>
            </a:r>
            <a:r>
              <a:rPr b="0" i="0" lang="es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producto: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"Arroz"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{ </a:t>
            </a:r>
            <a:r>
              <a:rPr b="0" i="0" lang="es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b="0" i="0" lang="es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producto: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"Fideo"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{ </a:t>
            </a:r>
            <a:r>
              <a:rPr b="0" i="0" lang="es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b="0" i="0" lang="es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producto: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"Pan"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}];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for of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6"/>
          <p:cNvSpPr txBox="1"/>
          <p:nvPr/>
        </p:nvSpPr>
        <p:spPr>
          <a:xfrm>
            <a:off x="6888800" y="1360800"/>
            <a:ext cx="230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Aplicado: objetos,</a:t>
            </a:r>
            <a:endParaRPr b="0" i="0" sz="2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producto y</a:t>
            </a:r>
            <a:endParaRPr b="0" i="0" sz="2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array.</a:t>
            </a:r>
            <a:endParaRPr b="0" i="0" sz="2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86"/>
          <p:cNvSpPr txBox="1"/>
          <p:nvPr/>
        </p:nvSpPr>
        <p:spPr>
          <a:xfrm>
            <a:off x="0" y="0"/>
            <a:ext cx="6835200" cy="508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1" lang="es" sz="14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1" lang="es" sz="14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1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s" sz="14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1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parseFloat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1" lang="es" sz="1400" u="none" cap="none" strike="noStrike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1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.vendido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1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1.21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//Tenemos nuestra clase JS para instanciarla por cada nuevo producto que se agregue en el Array.</a:t>
            </a:r>
            <a:endParaRPr b="0" i="0" sz="1400" u="none" cap="none" strike="noStrike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0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Arrays y Objetos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" name="Google Shape;181;p60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2" name="Google Shape;1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7"/>
          <p:cNvSpPr txBox="1"/>
          <p:nvPr/>
        </p:nvSpPr>
        <p:spPr>
          <a:xfrm>
            <a:off x="6888800" y="1360800"/>
            <a:ext cx="230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Aplicado: objetos,</a:t>
            </a:r>
            <a:endParaRPr b="0" i="0" sz="2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producto y</a:t>
            </a:r>
            <a:endParaRPr b="0" i="0" sz="2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array.</a:t>
            </a:r>
            <a:endParaRPr b="0" i="0" sz="2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9" name="Google Shape;409;p87"/>
          <p:cNvSpPr txBox="1"/>
          <p:nvPr/>
        </p:nvSpPr>
        <p:spPr>
          <a:xfrm>
            <a:off x="0" y="0"/>
            <a:ext cx="6835200" cy="508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0" i="0" lang="es" sz="14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//Iteramos el array con for...of para modificarlos a todos</a:t>
            </a:r>
            <a:endParaRPr b="0" i="0" sz="14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s" sz="14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s" sz="1400" u="none" cap="none" strike="noStrike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b="0" i="0" lang="es" sz="14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0" i="0" sz="14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s" sz="14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s" sz="1400" u="none" cap="none" strike="noStrike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Todo ciclo for como también todo condicional que resuelva su iteración o instrucción en una sola línea de código, podrá prescindir del uso de llaves.</a:t>
            </a:r>
            <a:endParaRPr b="0" i="0" sz="1400" u="none" cap="none" strike="noStrike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8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88"/>
          <p:cNvSpPr txBox="1"/>
          <p:nvPr/>
        </p:nvSpPr>
        <p:spPr>
          <a:xfrm>
            <a:off x="2809200" y="2971950"/>
            <a:ext cx="352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¡En 10 minutos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9"/>
          <p:cNvSpPr/>
          <p:nvPr/>
        </p:nvSpPr>
        <p:spPr>
          <a:xfrm>
            <a:off x="475500" y="1565375"/>
            <a:ext cx="3949200" cy="3296700"/>
          </a:xfrm>
          <a:prstGeom prst="rect">
            <a:avLst/>
          </a:prstGeom>
          <a:solidFill>
            <a:srgbClr val="F0F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89"/>
          <p:cNvSpPr txBox="1"/>
          <p:nvPr/>
        </p:nvSpPr>
        <p:spPr>
          <a:xfrm>
            <a:off x="469200" y="1077850"/>
            <a:ext cx="7353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Completa el código </a:t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2" name="Google Shape;422;p89"/>
          <p:cNvSpPr txBox="1"/>
          <p:nvPr/>
        </p:nvSpPr>
        <p:spPr>
          <a:xfrm>
            <a:off x="665850" y="1650075"/>
            <a:ext cx="35685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// Completa el código de la clase 'Persona'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class Persona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// Completa el constructor con los parámetros 'nombre' y 'edad'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constructor( _____, _____)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    this.nombre = nombre;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    this.edad = edad;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// Completa el método 'saludar' para que retorne un mensaje de saludo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_____()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    return `Hola, mi nombre es ${this._____} y tengo ${this._____} años.`;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  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3" name="Google Shape;423;p89"/>
          <p:cNvSpPr txBox="1"/>
          <p:nvPr/>
        </p:nvSpPr>
        <p:spPr>
          <a:xfrm>
            <a:off x="900300" y="4550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DE CLASE</a:t>
            </a:r>
            <a:endParaRPr/>
          </a:p>
        </p:txBody>
      </p:sp>
      <p:grpSp>
        <p:nvGrpSpPr>
          <p:cNvPr id="424" name="Google Shape;424;p89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425" name="Google Shape;425;p89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26" name="Google Shape;426;p89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27" name="Google Shape;427;p89"/>
          <p:cNvSpPr/>
          <p:nvPr/>
        </p:nvSpPr>
        <p:spPr>
          <a:xfrm>
            <a:off x="4526250" y="1565475"/>
            <a:ext cx="4142400" cy="3296700"/>
          </a:xfrm>
          <a:prstGeom prst="rect">
            <a:avLst/>
          </a:prstGeom>
          <a:solidFill>
            <a:srgbClr val="F0F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89"/>
          <p:cNvSpPr txBox="1"/>
          <p:nvPr/>
        </p:nvSpPr>
        <p:spPr>
          <a:xfrm>
            <a:off x="4813195" y="1839250"/>
            <a:ext cx="35685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// Crea una instancia de la clase 'Persona' con el nombre 'Juan' y la edad 30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let persona1 = new Persona('Pedro', 40);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// Llama al método 'saludar' en la instancia y muestra el mensaje resultante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console.log(persona1.saludar()); // Debería mostrar "Hola, mi nombre es Pedro y tengo 40 años.".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Para ver las respuestas </a:t>
            </a:r>
            <a:r>
              <a:rPr lang="es" sz="1100" u="sng">
                <a:solidFill>
                  <a:schemeClr val="hlink"/>
                </a:solidFill>
                <a:hlinkClick r:id="rId3"/>
              </a:rPr>
              <a:t>click aquí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9" name="Google Shape;429;p89"/>
          <p:cNvGrpSpPr/>
          <p:nvPr/>
        </p:nvGrpSpPr>
        <p:grpSpPr>
          <a:xfrm>
            <a:off x="475509" y="435709"/>
            <a:ext cx="431100" cy="431100"/>
            <a:chOff x="475509" y="435709"/>
            <a:chExt cx="431100" cy="431100"/>
          </a:xfrm>
        </p:grpSpPr>
        <p:sp>
          <p:nvSpPr>
            <p:cNvPr id="430" name="Google Shape;430;p89"/>
            <p:cNvSpPr/>
            <p:nvPr/>
          </p:nvSpPr>
          <p:spPr>
            <a:xfrm>
              <a:off x="475509" y="435709"/>
              <a:ext cx="431100" cy="431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431" name="Google Shape;431;p89" title="ícono de actividad en clas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150" y="499350"/>
              <a:ext cx="303800" cy="303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2" name="Google Shape;43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0"/>
          <p:cNvSpPr txBox="1"/>
          <p:nvPr/>
        </p:nvSpPr>
        <p:spPr>
          <a:xfrm>
            <a:off x="985325" y="1005150"/>
            <a:ext cx="7066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n objeto es una colección de datos relacionados como una entidad.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Se componen de un </a:t>
            </a:r>
            <a:r>
              <a:rPr b="0" i="1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listado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de pares clave-valor, es decir, contienen </a:t>
            </a:r>
            <a:r>
              <a:rPr b="0" i="1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propiedades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0" i="1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valores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agrupados.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90"/>
          <p:cNvSpPr txBox="1"/>
          <p:nvPr/>
        </p:nvSpPr>
        <p:spPr>
          <a:xfrm>
            <a:off x="985327" y="279825"/>
            <a:ext cx="59898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 un objeto?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9" name="Google Shape;439;p90"/>
          <p:cNvSpPr txBox="1"/>
          <p:nvPr/>
        </p:nvSpPr>
        <p:spPr>
          <a:xfrm>
            <a:off x="1103200" y="1628850"/>
            <a:ext cx="7066200" cy="241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edad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calle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s" sz="1600" u="none" cap="none" strike="noStrike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b="0" i="0" lang="es" sz="1600" u="none" cap="none" strike="noStrike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</a:t>
            </a:r>
            <a:r>
              <a:rPr b="0" i="0" lang="es" sz="1600" u="none" cap="none" strike="noStrike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" sz="1600" u="none" cap="none" strike="noStrike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600" u="none" cap="none" strike="noStrike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endParaRPr b="0" i="0" sz="1600" u="none" cap="none" strike="noStrike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90"/>
          <p:cNvSpPr txBox="1"/>
          <p:nvPr/>
        </p:nvSpPr>
        <p:spPr>
          <a:xfrm>
            <a:off x="1103200" y="4118250"/>
            <a:ext cx="63657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posible usar las dos formas (corchetes y paréntesis) para acceder a las propiedades y asignar nuevos valores a los datos almacenados en las propiedades del objeto.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1"/>
          <p:cNvSpPr txBox="1"/>
          <p:nvPr/>
        </p:nvSpPr>
        <p:spPr>
          <a:xfrm>
            <a:off x="1404863" y="1941375"/>
            <a:ext cx="6221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Entrega N° 1 </a:t>
            </a: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del 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Link a la </a:t>
            </a:r>
            <a:r>
              <a:rPr b="1" i="0" lang="es" sz="2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consigna</a:t>
            </a:r>
            <a:r>
              <a:rPr b="1" i="0" lang="es" sz="2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 completa</a:t>
            </a:r>
            <a:endParaRPr b="1" i="0" sz="2000" u="none" cap="none" strike="noStrike">
              <a:solidFill>
                <a:srgbClr val="9CDCF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2"/>
          <p:cNvSpPr txBox="1"/>
          <p:nvPr/>
        </p:nvSpPr>
        <p:spPr>
          <a:xfrm>
            <a:off x="1461300" y="17867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93"/>
          <p:cNvSpPr txBox="1"/>
          <p:nvPr/>
        </p:nvSpPr>
        <p:spPr>
          <a:xfrm>
            <a:off x="1461300" y="2216950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compartimos los </a:t>
            </a: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siguientes</a:t>
            </a: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3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recomendaciones</a:t>
            </a:r>
            <a:endParaRPr b="1" sz="35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6" name="Google Shape;456;p93"/>
          <p:cNvGrpSpPr/>
          <p:nvPr/>
        </p:nvGrpSpPr>
        <p:grpSpPr>
          <a:xfrm>
            <a:off x="4202550" y="1322535"/>
            <a:ext cx="738900" cy="738900"/>
            <a:chOff x="4202550" y="994173"/>
            <a:chExt cx="738900" cy="738900"/>
          </a:xfrm>
        </p:grpSpPr>
        <p:sp>
          <p:nvSpPr>
            <p:cNvPr id="457" name="Google Shape;457;p93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458" name="Google Shape;458;p93" title="ícono de codertips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700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4"/>
          <p:cNvSpPr txBox="1"/>
          <p:nvPr/>
        </p:nvSpPr>
        <p:spPr>
          <a:xfrm>
            <a:off x="457350" y="1244250"/>
            <a:ext cx="38346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Array</a:t>
            </a:r>
            <a:r>
              <a:rPr b="0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1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Los apuntes de Majo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Breve descripción: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infográfico con ejemplos y observaciones sobre Arrays.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Estructuras de Datos: Objetos y Arreglos</a:t>
            </a:r>
            <a:r>
              <a:rPr b="0" i="0" lang="es" sz="135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Marjin Haverbeke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Breve descripción: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Capítulo 4 Objetos y arreglos del libro “Eloquent JavaScript” (2018). Este es un libro sobre JavaScript, programación y las maravillas de lo digital.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4" name="Google Shape;464;p94"/>
          <p:cNvSpPr txBox="1"/>
          <p:nvPr/>
        </p:nvSpPr>
        <p:spPr>
          <a:xfrm>
            <a:off x="4675750" y="1244250"/>
            <a:ext cx="38346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Proyecto vida electrónica</a:t>
            </a:r>
            <a:r>
              <a:rPr b="0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1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Marjin Haverbeke 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Breve descripción: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Capítulo 7 Proyecto vida electrónica “Eloquent JavaScript” (2018). Este es un libro sobre JavaScript, programación y las maravillas de lo digital.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Documentación array </a:t>
            </a:r>
            <a:r>
              <a:rPr b="0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MDN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Breve descripción: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Documentación oficial sobre el uso profesional de arrays.</a:t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94"/>
          <p:cNvSpPr/>
          <p:nvPr/>
        </p:nvSpPr>
        <p:spPr>
          <a:xfrm>
            <a:off x="457358" y="468285"/>
            <a:ext cx="431100" cy="431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66" name="Google Shape;466;p94" title="ícono de codertip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455" y="552384"/>
            <a:ext cx="262880" cy="26288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94"/>
          <p:cNvSpPr txBox="1"/>
          <p:nvPr/>
        </p:nvSpPr>
        <p:spPr>
          <a:xfrm>
            <a:off x="9663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RECOMENDACIONES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5"/>
          <p:cNvSpPr txBox="1"/>
          <p:nvPr/>
        </p:nvSpPr>
        <p:spPr>
          <a:xfrm>
            <a:off x="508200" y="468275"/>
            <a:ext cx="81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Manual de práctica 🧩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3" name="Google Shape;473;p95"/>
          <p:cNvSpPr txBox="1"/>
          <p:nvPr/>
        </p:nvSpPr>
        <p:spPr>
          <a:xfrm>
            <a:off x="508200" y="1529025"/>
            <a:ext cx="8127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que cuentas con el </a:t>
            </a:r>
            <a:r>
              <a:rPr b="1" lang="es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manual de práctica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Consta de diferentes actividades resueltas en formato video que recibirás junto con toda la información necesaria para resolverlas por tu cuenta. 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visualizarlo </a:t>
            </a:r>
            <a:r>
              <a:rPr b="1"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ingresa </a:t>
            </a:r>
            <a:r>
              <a:rPr b="1"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aquí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9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1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1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REPASO CONCEPTUAL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9" name="Google Shape;189;p61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1"/>
          <p:cNvSpPr/>
          <p:nvPr/>
        </p:nvSpPr>
        <p:spPr>
          <a:xfrm>
            <a:off x="624275" y="151577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61"/>
          <p:cNvSpPr/>
          <p:nvPr/>
        </p:nvSpPr>
        <p:spPr>
          <a:xfrm>
            <a:off x="3497825" y="1542325"/>
            <a:ext cx="1925100" cy="27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Índices y recorridos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61"/>
          <p:cNvSpPr/>
          <p:nvPr/>
        </p:nvSpPr>
        <p:spPr>
          <a:xfrm>
            <a:off x="3497825" y="1061075"/>
            <a:ext cx="1925100" cy="27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 y declaración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3" name="Google Shape;193;p61"/>
          <p:cNvCxnSpPr>
            <a:endCxn id="192" idx="1"/>
          </p:cNvCxnSpPr>
          <p:nvPr/>
        </p:nvCxnSpPr>
        <p:spPr>
          <a:xfrm flipH="1" rot="10800000">
            <a:off x="2077025" y="1199825"/>
            <a:ext cx="14208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4" name="Google Shape;194;p61"/>
          <p:cNvCxnSpPr>
            <a:endCxn id="191" idx="1"/>
          </p:cNvCxnSpPr>
          <p:nvPr/>
        </p:nvCxnSpPr>
        <p:spPr>
          <a:xfrm>
            <a:off x="2077025" y="1680475"/>
            <a:ext cx="1420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5" name="Google Shape;195;p61"/>
          <p:cNvSpPr/>
          <p:nvPr/>
        </p:nvSpPr>
        <p:spPr>
          <a:xfrm>
            <a:off x="3497825" y="2023575"/>
            <a:ext cx="1925100" cy="277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 y métodos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6" name="Google Shape;196;p61"/>
          <p:cNvCxnSpPr/>
          <p:nvPr/>
        </p:nvCxnSpPr>
        <p:spPr>
          <a:xfrm>
            <a:off x="2077175" y="1681075"/>
            <a:ext cx="14208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7" name="Google Shape;197;p61"/>
          <p:cNvSpPr/>
          <p:nvPr/>
        </p:nvSpPr>
        <p:spPr>
          <a:xfrm>
            <a:off x="628175" y="309827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 + Objetos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61"/>
          <p:cNvSpPr/>
          <p:nvPr/>
        </p:nvSpPr>
        <p:spPr>
          <a:xfrm>
            <a:off x="3501875" y="3124825"/>
            <a:ext cx="1925100" cy="277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Sentencia For… Of</a:t>
            </a:r>
            <a:endParaRPr b="0" i="0" sz="11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61"/>
          <p:cNvSpPr/>
          <p:nvPr/>
        </p:nvSpPr>
        <p:spPr>
          <a:xfrm>
            <a:off x="3501875" y="2643575"/>
            <a:ext cx="1925100" cy="27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Utilidades de combinación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0" name="Google Shape;200;p61"/>
          <p:cNvCxnSpPr>
            <a:endCxn id="199" idx="1"/>
          </p:cNvCxnSpPr>
          <p:nvPr/>
        </p:nvCxnSpPr>
        <p:spPr>
          <a:xfrm flipH="1" rot="10800000">
            <a:off x="2081075" y="2782325"/>
            <a:ext cx="14208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01" name="Google Shape;201;p61"/>
          <p:cNvCxnSpPr>
            <a:endCxn id="198" idx="1"/>
          </p:cNvCxnSpPr>
          <p:nvPr/>
        </p:nvCxnSpPr>
        <p:spPr>
          <a:xfrm>
            <a:off x="2081075" y="3262975"/>
            <a:ext cx="1420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02" name="Google Shape;202;p61"/>
          <p:cNvCxnSpPr/>
          <p:nvPr/>
        </p:nvCxnSpPr>
        <p:spPr>
          <a:xfrm>
            <a:off x="5426968" y="2180403"/>
            <a:ext cx="732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3" name="Google Shape;203;p61"/>
          <p:cNvCxnSpPr/>
          <p:nvPr/>
        </p:nvCxnSpPr>
        <p:spPr>
          <a:xfrm>
            <a:off x="5426974" y="2180413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04" name="Google Shape;204;p61"/>
          <p:cNvSpPr/>
          <p:nvPr/>
        </p:nvSpPr>
        <p:spPr>
          <a:xfrm>
            <a:off x="6163625" y="2360600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reverse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5" name="Google Shape;205;p61"/>
          <p:cNvCxnSpPr/>
          <p:nvPr/>
        </p:nvCxnSpPr>
        <p:spPr>
          <a:xfrm>
            <a:off x="5426974" y="2180413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06" name="Google Shape;206;p61"/>
          <p:cNvCxnSpPr/>
          <p:nvPr/>
        </p:nvCxnSpPr>
        <p:spPr>
          <a:xfrm>
            <a:off x="5423225" y="2180438"/>
            <a:ext cx="734700" cy="733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07" name="Google Shape;207;p61"/>
          <p:cNvSpPr/>
          <p:nvPr/>
        </p:nvSpPr>
        <p:spPr>
          <a:xfrm>
            <a:off x="6163625" y="2727500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8" name="Google Shape;208;p61"/>
          <p:cNvCxnSpPr/>
          <p:nvPr/>
        </p:nvCxnSpPr>
        <p:spPr>
          <a:xfrm>
            <a:off x="5423225" y="2180438"/>
            <a:ext cx="736500" cy="733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09" name="Google Shape;209;p61"/>
          <p:cNvCxnSpPr/>
          <p:nvPr/>
        </p:nvCxnSpPr>
        <p:spPr>
          <a:xfrm flipH="1" rot="10800000">
            <a:off x="5426824" y="1813475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0" name="Google Shape;210;p61"/>
          <p:cNvSpPr/>
          <p:nvPr/>
        </p:nvSpPr>
        <p:spPr>
          <a:xfrm>
            <a:off x="6163475" y="1650850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shift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1" name="Google Shape;211;p61"/>
          <p:cNvCxnSpPr/>
          <p:nvPr/>
        </p:nvCxnSpPr>
        <p:spPr>
          <a:xfrm flipH="1" rot="10800000">
            <a:off x="5426824" y="1813475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12" name="Google Shape;212;p61"/>
          <p:cNvCxnSpPr/>
          <p:nvPr/>
        </p:nvCxnSpPr>
        <p:spPr>
          <a:xfrm flipH="1" rot="10800000">
            <a:off x="5423075" y="1446550"/>
            <a:ext cx="734700" cy="733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3" name="Google Shape;213;p61"/>
          <p:cNvSpPr/>
          <p:nvPr/>
        </p:nvSpPr>
        <p:spPr>
          <a:xfrm flipH="1">
            <a:off x="6163475" y="1283950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unshift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4" name="Google Shape;214;p61"/>
          <p:cNvCxnSpPr/>
          <p:nvPr/>
        </p:nvCxnSpPr>
        <p:spPr>
          <a:xfrm flipH="1" rot="10800000">
            <a:off x="5423075" y="1446550"/>
            <a:ext cx="736500" cy="733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5" name="Google Shape;215;p61"/>
          <p:cNvSpPr/>
          <p:nvPr/>
        </p:nvSpPr>
        <p:spPr>
          <a:xfrm>
            <a:off x="6163475" y="2005725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61"/>
          <p:cNvSpPr/>
          <p:nvPr/>
        </p:nvSpPr>
        <p:spPr>
          <a:xfrm>
            <a:off x="6167225" y="3146500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7" name="Google Shape;217;p61"/>
          <p:cNvCxnSpPr>
            <a:endCxn id="216" idx="1"/>
          </p:cNvCxnSpPr>
          <p:nvPr/>
        </p:nvCxnSpPr>
        <p:spPr>
          <a:xfrm flipH="1" rot="-5400000">
            <a:off x="5417075" y="2536750"/>
            <a:ext cx="1122900" cy="3774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8" name="Google Shape;218;p61"/>
          <p:cNvSpPr/>
          <p:nvPr/>
        </p:nvSpPr>
        <p:spPr>
          <a:xfrm>
            <a:off x="6163325" y="3565500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indexOf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9" name="Google Shape;219;p61"/>
          <p:cNvCxnSpPr>
            <a:endCxn id="218" idx="1"/>
          </p:cNvCxnSpPr>
          <p:nvPr/>
        </p:nvCxnSpPr>
        <p:spPr>
          <a:xfrm flipH="1" rot="-5400000">
            <a:off x="5413175" y="2955750"/>
            <a:ext cx="1122900" cy="3774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20" name="Google Shape;220;p61"/>
          <p:cNvSpPr/>
          <p:nvPr/>
        </p:nvSpPr>
        <p:spPr>
          <a:xfrm flipH="1">
            <a:off x="6163325" y="914775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1" name="Google Shape;221;p61"/>
          <p:cNvCxnSpPr>
            <a:stCxn id="195" idx="3"/>
            <a:endCxn id="220" idx="3"/>
          </p:cNvCxnSpPr>
          <p:nvPr/>
        </p:nvCxnSpPr>
        <p:spPr>
          <a:xfrm flipH="1" rot="10800000">
            <a:off x="5422925" y="1055025"/>
            <a:ext cx="740400" cy="1107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22" name="Google Shape;222;p61"/>
          <p:cNvSpPr/>
          <p:nvPr/>
        </p:nvSpPr>
        <p:spPr>
          <a:xfrm>
            <a:off x="6163325" y="3984500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3" name="Google Shape;223;p61"/>
          <p:cNvCxnSpPr>
            <a:endCxn id="222" idx="1"/>
          </p:cNvCxnSpPr>
          <p:nvPr/>
        </p:nvCxnSpPr>
        <p:spPr>
          <a:xfrm flipH="1" rot="-5400000">
            <a:off x="5413175" y="3374750"/>
            <a:ext cx="1122900" cy="3774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97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62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29" name="Google Shape;229;p6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" name="Google Shape;230;p62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6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62"/>
          <p:cNvSpPr txBox="1"/>
          <p:nvPr/>
        </p:nvSpPr>
        <p:spPr>
          <a:xfrm>
            <a:off x="473350" y="1626100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Dado el siguiente array: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const frutas = ['uva', 'pera', 'banana'];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método agregaría 'mango' al final del array?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¿unshift, push o pop?</a:t>
            </a:r>
            <a:endParaRPr b="1"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62"/>
          <p:cNvSpPr txBox="1"/>
          <p:nvPr/>
        </p:nvSpPr>
        <p:spPr>
          <a:xfrm>
            <a:off x="404950" y="4098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63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39" name="Google Shape;239;p63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63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6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63"/>
          <p:cNvSpPr txBox="1"/>
          <p:nvPr/>
        </p:nvSpPr>
        <p:spPr>
          <a:xfrm>
            <a:off x="473350" y="1626100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Dado el siguiente array: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const numeros = [70, 55, 88, 63, 97];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método se usaría para encontrar el índice del valor 8 en el array?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¿indexOf, includes o reverse?</a:t>
            </a:r>
            <a:endParaRPr b="1"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63"/>
          <p:cNvSpPr txBox="1"/>
          <p:nvPr/>
        </p:nvSpPr>
        <p:spPr>
          <a:xfrm>
            <a:off x="404950" y="4098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4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49" name="Google Shape;249;p64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0" name="Google Shape;250;p64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6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64"/>
          <p:cNvSpPr txBox="1"/>
          <p:nvPr/>
        </p:nvSpPr>
        <p:spPr>
          <a:xfrm>
            <a:off x="473350" y="1626100"/>
            <a:ext cx="83772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Dado el siguiente array: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const palabras = ['tomate', 'zanahoria', 'manzana', 'banana', 'naranja'];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Si se desea ordenar alfabéticamente y unir los elementos con comas, ¿Qué opción es correcta?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¿reverse().join('-'); , sort().join(</a:t>
            </a: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', '</a:t>
            </a: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); o push(</a:t>
            </a: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', '</a:t>
            </a:r>
            <a:r>
              <a:rPr b="1"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).sort();?</a:t>
            </a:r>
            <a:endParaRPr b="1"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64"/>
          <p:cNvSpPr txBox="1"/>
          <p:nvPr/>
        </p:nvSpPr>
        <p:spPr>
          <a:xfrm>
            <a:off x="404950" y="43447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5"/>
          <p:cNvSpPr/>
          <p:nvPr/>
        </p:nvSpPr>
        <p:spPr>
          <a:xfrm>
            <a:off x="1737300" y="410375"/>
            <a:ext cx="5759100" cy="418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// código de ejemplo archivo js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const frutas = ['uva', 'pera', 'banana'];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frutas.push('mango');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console.log(frutas);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const numeros = [70, 55, 88, 63, 97];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console.log(numeros.indexOf(88));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const palabras = ['tomate', 'zanahoria', 'manzana', 'banana', 'naranja'];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console.log(palabras);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console.log(palabras.sort().join(', '));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6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Arrays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